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6" r:id="rId3"/>
    <p:sldId id="257" r:id="rId4"/>
    <p:sldId id="284" r:id="rId5"/>
    <p:sldId id="258" r:id="rId6"/>
    <p:sldId id="285" r:id="rId7"/>
    <p:sldId id="287" r:id="rId8"/>
    <p:sldId id="286" r:id="rId9"/>
    <p:sldId id="288" r:id="rId10"/>
    <p:sldId id="289" r:id="rId11"/>
    <p:sldId id="282" r:id="rId12"/>
    <p:sldId id="283" r:id="rId13"/>
    <p:sldId id="259" r:id="rId14"/>
    <p:sldId id="260" r:id="rId15"/>
    <p:sldId id="265" r:id="rId16"/>
    <p:sldId id="290" r:id="rId17"/>
    <p:sldId id="291" r:id="rId18"/>
    <p:sldId id="306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7" r:id="rId28"/>
    <p:sldId id="309" r:id="rId29"/>
    <p:sldId id="300" r:id="rId30"/>
    <p:sldId id="301" r:id="rId31"/>
    <p:sldId id="302" r:id="rId32"/>
    <p:sldId id="303" r:id="rId33"/>
    <p:sldId id="304" r:id="rId34"/>
    <p:sldId id="305" r:id="rId35"/>
    <p:sldId id="310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558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13.10.2018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13.10.2018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13.10.2018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13.10.2018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articles/java/ma14-java-se-8-streams-2177646.html" TargetMode="External"/><Relationship Id="rId7" Type="http://schemas.openxmlformats.org/officeDocument/2006/relationships/image" Target="../media/image12.jpg"/><Relationship Id="rId2" Type="http://schemas.openxmlformats.org/officeDocument/2006/relationships/hyperlink" Target="https://docs.oracle.com/javase/tutorial/java/javaOO/lambdaexpression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hyperlink" Target="http://gee.cs.oswego.edu/dl/html/StreamParallelGuidance.html" TargetMode="External"/><Relationship Id="rId4" Type="http://schemas.openxmlformats.org/officeDocument/2006/relationships/hyperlink" Target="https://www.oracle.com/technetwork/articles/java/architect-streams-pt2-2227132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Stream API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188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6048672" cy="720080"/>
          </a:xfrm>
        </p:spPr>
        <p:txBody>
          <a:bodyPr>
            <a:noAutofit/>
          </a:bodyPr>
          <a:lstStyle/>
          <a:p>
            <a:r>
              <a:rPr lang="en-US" dirty="0" smtClean="0"/>
              <a:t>Rebuild the pipeline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775520" y="1233047"/>
            <a:ext cx="5769528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blocks.stream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block.squash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en-US" alt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peek(counter::increment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block.getColor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!= YELLOW)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block.display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ru-RU" altLang="ru-RU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9" y="18934"/>
            <a:ext cx="218122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4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35560" y="1124744"/>
            <a:ext cx="7920880" cy="4946104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Source -&gt; Intermediate operations(Optional) -&gt;Terminal operations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7" y="1653580"/>
            <a:ext cx="8502317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Conclusion: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35360" y="1124744"/>
            <a:ext cx="11521280" cy="5328592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Simply put, streams are wrappers around a data source, allowing us to operate with that data source and making bulk processing convenient and fast.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stream does not store data and, in that sense, is not a data structure. It also never modifies the underlying data source.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Streams can not be reused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Lazy calculations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Not real </a:t>
            </a:r>
            <a:r>
              <a:rPr lang="en-US" sz="1800" dirty="0" smtClean="0">
                <a:solidFill>
                  <a:schemeClr val="tx1"/>
                </a:solidFill>
              </a:rPr>
              <a:t>function</a:t>
            </a:r>
            <a:r>
              <a:rPr lang="ru-RU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porogramming</a:t>
            </a:r>
            <a:endParaRPr lang="ru-RU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47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Stream creation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35360" y="1015582"/>
            <a:ext cx="11665296" cy="54006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From array:</a:t>
            </a:r>
          </a:p>
          <a:p>
            <a:pPr algn="l"/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arrayOfEmps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Jeff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Bezos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100000.0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"Bill 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Gates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200000.0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"Mark 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Zuckerberg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300000.0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Stream.of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arrayOfEmps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alt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LongStream</a:t>
            </a:r>
            <a:r>
              <a:rPr lang="en-US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longStream</a:t>
            </a:r>
            <a:r>
              <a:rPr lang="en-US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lang="ru-RU" altLang="ru-RU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[]{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endParaRPr lang="ru-RU" altLang="ru-RU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ru-RU" altLang="ru-RU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From </a:t>
            </a:r>
            <a:r>
              <a:rPr lang="en-US" sz="2000" dirty="0" smtClean="0">
                <a:solidFill>
                  <a:schemeClr val="tx1"/>
                </a:solidFill>
              </a:rPr>
              <a:t>collection:</a:t>
            </a:r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empList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lang="ru-RU" altLang="ru-RU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arrayOfEmps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empList.stream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alt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/>
            <a:r>
              <a:rPr lang="en-US" sz="2000" dirty="0">
                <a:solidFill>
                  <a:prstClr val="black"/>
                </a:solidFill>
              </a:rPr>
              <a:t>From elements:</a:t>
            </a:r>
          </a:p>
          <a:p>
            <a:pPr algn="l"/>
            <a:r>
              <a:rPr lang="ru-RU" altLang="ru-RU" sz="14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400" i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Jeff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Bezos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"Bill 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Gates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"Mark 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Zuckerberg</a:t>
            </a:r>
            <a:r>
              <a:rPr lang="ru-RU" altLang="ru-RU" sz="140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alt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ru-RU" sz="20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Using stream builder:</a:t>
            </a:r>
          </a:p>
          <a:p>
            <a:pPr algn="l"/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Stream.Builder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empStreamBuilder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5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empStreamBuilder.accept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arrayOfEmps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ru-RU" altLang="ru-RU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  <a:b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empStreamBuilder.accept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arrayOfEmps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ru-RU" altLang="ru-RU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  <a:b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empStreamBuilder.accept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arrayOfEmps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ru-RU" altLang="ru-RU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  <a:b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empStream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empStreamBuilder.build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altLang="ru-RU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ru-RU" altLang="ru-RU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ru-RU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63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Stream operations are divided into intermediate and terminal operations.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Intermediate operations such as filter() return a new stream on which further processing can be done. Terminal operations, such as </a:t>
            </a:r>
            <a:r>
              <a:rPr lang="en-US" sz="2000" dirty="0" err="1">
                <a:solidFill>
                  <a:schemeClr val="tx1"/>
                </a:solidFill>
              </a:rPr>
              <a:t>forEach</a:t>
            </a:r>
            <a:r>
              <a:rPr lang="en-US" sz="2000" dirty="0">
                <a:solidFill>
                  <a:schemeClr val="tx1"/>
                </a:solidFill>
              </a:rPr>
              <a:t>(), mark the stream as consumed, after which point it can no longer be used further.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A stream pipeline consists of a stream source, followed by zero or more intermediate operations, and a terminal operation.</a:t>
            </a: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52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Intermediate operation test stream elements for a condition and generate filtered list.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i=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i&lt;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i++)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myList.add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sequentialStream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myList.stream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highNums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sequentialStream.filter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 -&gt; p &gt; 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endParaRPr lang="en-US" altLang="ru-RU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greater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than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90</a:t>
            </a:r>
            <a:b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greater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than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90="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highNums.forEach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 -&gt;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(p+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greater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than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90=91 92 93 94 95 96 97 98 99 "</a:t>
            </a:r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4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Intermediate operation map() produces a new stream after applying a function to each element of the original stream. The new stream could be of different type.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names.map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 -&gt; {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s.toUpperCase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}).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[ABC, D, EF]</a:t>
            </a:r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sorted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Intermediate operation sorted() sorts the stream elements by passing Comparator argument.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names2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"123456"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reverseSorted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names2.sorted(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Comparator.</a:t>
            </a:r>
            <a:r>
              <a:rPr lang="ru-RU" altLang="ru-RU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reverseOrder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</a:t>
            </a:r>
            <a:r>
              <a:rPr lang="ru-RU" altLang="ru-RU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reverseSorted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[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d, 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123456]</a:t>
            </a:r>
            <a:b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names3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"123456"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naturalSorted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names3.sorted().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</a:t>
            </a:r>
            <a:r>
              <a:rPr lang="ru-RU" altLang="ru-RU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naturalSorted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//[123456, 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d, 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ru-RU" altLang="ru-RU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91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err="1" smtClean="0"/>
              <a:t>flatMap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100" dirty="0">
                <a:solidFill>
                  <a:schemeClr val="tx1"/>
                </a:solidFill>
              </a:rPr>
              <a:t>Intermediate operation sorted() returns a stream consisting of the results of replacing each element of this stream with the contents of a mapped stream produced by applying the provided mapping function to each element. Each mapped stream is closed after its contents have been placed into this stream. (If a mapped stream is null an empty stream is used, instead.)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A </a:t>
            </a:r>
            <a:r>
              <a:rPr lang="ru-RU" altLang="ru-RU" sz="1800" dirty="0" err="1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developer</a:t>
            </a:r>
            <a:r>
              <a:rPr lang="ru-RU" altLang="ru-RU" sz="18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knows</a:t>
            </a:r>
            <a:r>
              <a:rPr lang="ru-RU" altLang="ru-RU" sz="18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a </a:t>
            </a:r>
            <a:r>
              <a:rPr lang="ru-RU" altLang="ru-RU" sz="1800" dirty="0" err="1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set</a:t>
            </a:r>
            <a:r>
              <a:rPr lang="ru-RU" altLang="ru-RU" sz="18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programming</a:t>
            </a:r>
            <a:r>
              <a:rPr lang="ru-RU" altLang="ru-RU" sz="18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languages</a:t>
            </a:r>
            <a:r>
              <a:rPr lang="ru-RU" altLang="ru-RU" sz="18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: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languages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altLang="ru-RU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languages</a:t>
            </a:r>
            <a:r>
              <a:rPr lang="ru-RU" altLang="ru-RU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HashSet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altLang="ru-RU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language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altLang="ru-RU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languages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language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getLanguages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languages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altLang="ru-RU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67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err="1" smtClean="0"/>
              <a:t>flatMap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ru-RU" sz="26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A team has more than one developers. Now we would like to know the aggregate programming language skills for a given team. </a:t>
            </a:r>
            <a:r>
              <a:rPr lang="en-US" altLang="ru-RU" sz="2600" dirty="0" err="1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Stream#flatMap</a:t>
            </a:r>
            <a:r>
              <a:rPr lang="en-US" altLang="ru-RU" sz="26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is perfect for "flattening" collections: 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FlatMapTest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polyglot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esoteric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polyglot.add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clojure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polyglot.add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polyglot.add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groovy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polyglot.add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busy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pragmatic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busy.add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busy.add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team.add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polyglot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team.add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busy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teamLanguages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team.stream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 -&gt;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d.getLanguages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 -&gt;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l.stream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teamLanguages.containsAll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polyglot.getLanguages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teamLanguages.containsAll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busy.getLanguages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altLang="ru-RU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42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Stream API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79376" y="1628800"/>
            <a:ext cx="9505056" cy="444204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What is it?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Overall overview</a:t>
            </a:r>
            <a:endParaRPr lang="ru-RU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Parallel/sequential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Primitive/boxed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Stream source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Infinite streams</a:t>
            </a:r>
            <a:endParaRPr lang="ru-RU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Intermediate operations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Terminal operations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Limitations(no take while)</a:t>
            </a:r>
            <a:endParaRPr lang="ru-RU" dirty="0" smtClean="0">
              <a:solidFill>
                <a:schemeClr val="tx1"/>
              </a:solidFill>
            </a:endParaRPr>
          </a:p>
          <a:p>
            <a:pPr algn="l"/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12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peek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Intermediate operation peek() is needed to perform multiple operations on each element of the stream before any terminal operation is applied.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peek() can be useful in situations like this. Simply put, it performs the specified operation on each element of the stream and returns a new stream which can be used further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8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metro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 -&gt; 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e.length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&gt; </a:t>
            </a:r>
            <a:r>
              <a:rPr lang="ru-RU" altLang="ru-RU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peek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 -&gt; 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 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e))</a:t>
            </a:r>
            <a:b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peek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18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valueOf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peek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 -&gt; 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Mapped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 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e))</a:t>
            </a:r>
            <a:b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</a:t>
            </a:r>
            <a:r>
              <a:rPr lang="ru-RU" altLang="ru-RU" sz="18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ru-RU" altLang="ru-RU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1600" i="1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400" dirty="0">
                <a:solidFill>
                  <a:schemeClr val="tx1"/>
                </a:solidFill>
                <a:cs typeface="Courier New" panose="02070309020205020404" pitchFamily="49" charset="0"/>
              </a:rPr>
              <a:t>Peek vs map: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ru-RU" sz="1600" dirty="0">
                <a:solidFill>
                  <a:schemeClr val="tx1"/>
                </a:solidFill>
                <a:latin typeface="Arial" panose="020B0604020202020204" pitchFamily="34" charset="0"/>
              </a:rPr>
              <a:t>    use map to transform model to other model</a:t>
            </a:r>
          </a:p>
          <a:p>
            <a:pPr marL="285750" indent="-285750" algn="l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ru-RU" sz="1600" dirty="0">
                <a:solidFill>
                  <a:schemeClr val="tx1"/>
                </a:solidFill>
                <a:latin typeface="Arial" panose="020B0604020202020204" pitchFamily="34" charset="0"/>
              </a:rPr>
              <a:t>    use peek, to do something that consumes this object, but does not modify it (send a notification, print model, </a:t>
            </a:r>
            <a:r>
              <a:rPr lang="en-US" altLang="ru-RU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etc</a:t>
            </a:r>
            <a:r>
              <a:rPr lang="en-US" altLang="ru-RU" sz="1600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43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err="1" smtClean="0"/>
              <a:t>forEach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chemeClr val="tx1"/>
                </a:solidFill>
              </a:rPr>
              <a:t>forEach</a:t>
            </a:r>
            <a:r>
              <a:rPr lang="en-US" sz="2000" dirty="0">
                <a:solidFill>
                  <a:schemeClr val="tx1"/>
                </a:solidFill>
              </a:rPr>
              <a:t>() is simplest and most common operation; it loops over the stream elements, calling the supplied function on each element.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empList.stream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 -&gt;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e.salaryIncrement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10.0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alt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ru-RU" sz="2000" dirty="0" err="1">
                <a:solidFill>
                  <a:srgbClr val="000000"/>
                </a:solidFill>
                <a:cs typeface="Courier New" panose="02070309020205020404" pitchFamily="49" charset="0"/>
              </a:rPr>
              <a:t>forEach</a:t>
            </a:r>
            <a:r>
              <a:rPr lang="en-US" altLang="ru-RU" sz="2000" dirty="0">
                <a:solidFill>
                  <a:srgbClr val="000000"/>
                </a:solidFill>
                <a:cs typeface="Courier New" panose="02070309020205020404" pitchFamily="49" charset="0"/>
              </a:rPr>
              <a:t>() is a terminal operation, which means that, after the operation is performed, the stream pipeline is considered consumed, and can no longer be used.</a:t>
            </a:r>
            <a:endParaRPr lang="ru-RU" sz="2000" dirty="0">
              <a:solidFill>
                <a:schemeClr val="tx1"/>
              </a:solidFill>
            </a:endParaRPr>
          </a:p>
          <a:p>
            <a:pPr algn="l"/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36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reduce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reduce() is used to perform a reduction on the elements of the stream, using an associative accumulation function, and return an Optional. Let’s see how we can use it multiply the integers in a stream. 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Optional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intOptional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numbers.reduce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((i, j) </a:t>
            </a:r>
            <a:r>
              <a:rPr lang="ru-RU" altLang="ru-RU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i 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ru-RU" altLang="ru-RU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ru-RU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ru-RU" altLang="ru-RU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intOptional.isPresent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Multiplication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 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intOptional.get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 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//120</a:t>
            </a:r>
            <a:b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altLang="ru-RU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en-US" alt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ru-RU" sz="2000" dirty="0">
                <a:solidFill>
                  <a:srgbClr val="000000"/>
                </a:solidFill>
                <a:cs typeface="Courier New" panose="02070309020205020404" pitchFamily="49" charset="0"/>
              </a:rPr>
              <a:t>reduce() is a terminal operation, which means that, after the operation is performed, the stream pipeline is considered consumed, and can no longer be used</a:t>
            </a:r>
            <a:r>
              <a:rPr lang="en-US" altLang="ru-RU" sz="2000" dirty="0" smtClean="0">
                <a:solidFill>
                  <a:srgbClr val="000000"/>
                </a:solidFill>
                <a:cs typeface="Courier New" panose="02070309020205020404" pitchFamily="49" charset="0"/>
              </a:rPr>
              <a:t>.</a:t>
            </a: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75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</a:rPr>
              <a:t>count() is used to count the number of items in the stream. </a:t>
            </a:r>
          </a:p>
          <a:p>
            <a:pPr algn="l"/>
            <a:endParaRPr lang="en-US" sz="2800" dirty="0">
              <a:solidFill>
                <a:schemeClr val="tx1"/>
              </a:solidFill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numbers1 =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20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2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+numbers1.count()); 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//5</a:t>
            </a:r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ru-RU" sz="2800" dirty="0">
                <a:solidFill>
                  <a:srgbClr val="000000"/>
                </a:solidFill>
                <a:cs typeface="Courier New" panose="02070309020205020404" pitchFamily="49" charset="0"/>
              </a:rPr>
              <a:t>In JAVA 8 count() is </a:t>
            </a:r>
            <a:r>
              <a:rPr lang="en-US" altLang="ru-RU" sz="2800" dirty="0" smtClean="0">
                <a:solidFill>
                  <a:srgbClr val="000000"/>
                </a:solidFill>
                <a:cs typeface="Courier New" panose="02070309020205020404" pitchFamily="49" charset="0"/>
              </a:rPr>
              <a:t>eager.</a:t>
            </a:r>
            <a:endParaRPr lang="en-US" altLang="ru-RU" sz="2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ru-RU" sz="2800" dirty="0">
                <a:solidFill>
                  <a:srgbClr val="000000"/>
                </a:solidFill>
                <a:cs typeface="Courier New" panose="02070309020205020404" pitchFamily="49" charset="0"/>
              </a:rPr>
              <a:t>count() is a terminal operation, which means that, after the operation is performed, the stream pipeline is considered consumed, and can no longer be used.</a:t>
            </a:r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70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match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 err="1" smtClean="0">
                <a:solidFill>
                  <a:schemeClr val="tx1"/>
                </a:solidFill>
              </a:rPr>
              <a:t>macth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is used to check whether there are elements that match or do not match to a predicate. </a:t>
            </a:r>
          </a:p>
          <a:p>
            <a:pPr algn="l"/>
            <a:endParaRPr lang="en-US" sz="2800" dirty="0">
              <a:solidFill>
                <a:schemeClr val="tx1"/>
              </a:solidFill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numbers3 =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20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2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contains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4? 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ru-RU" sz="200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ru-RU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numbers3.anyMatch(i 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i==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contains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4?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numbers4 =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20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2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contains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than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10? 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ru-RU" sz="200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ru-RU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numbers4.allMatch(i 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i&lt;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contains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than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10?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numbers5 =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20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2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doesn't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10? 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ru-RU" sz="200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ru-RU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numbers5.noneMatch(i 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i==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doesn't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10? </a:t>
            </a:r>
            <a:r>
              <a:rPr lang="en-US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rue</a:t>
            </a:r>
            <a:endParaRPr lang="en-US" altLang="ru-RU" sz="2000" i="1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000" dirty="0" smtClean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000" dirty="0" smtClean="0">
                <a:solidFill>
                  <a:schemeClr val="tx1"/>
                </a:solidFill>
                <a:latin typeface="Arial" panose="020B0604020202020204" pitchFamily="34" charset="0"/>
              </a:rPr>
              <a:t>Eager operation.</a:t>
            </a:r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ru-RU" sz="2800" dirty="0">
                <a:solidFill>
                  <a:srgbClr val="000000"/>
                </a:solidFill>
                <a:cs typeface="Courier New" panose="02070309020205020404" pitchFamily="49" charset="0"/>
              </a:rPr>
              <a:t>match() is a terminal operation, which means that, after the operation is performed, the stream pipeline is considered consumed, and can no longer be used.</a:t>
            </a:r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30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err="1" smtClean="0"/>
              <a:t>findFirst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4392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 err="1">
                <a:solidFill>
                  <a:schemeClr val="tx1"/>
                </a:solidFill>
              </a:rPr>
              <a:t>findFirts</a:t>
            </a:r>
            <a:r>
              <a:rPr lang="en-US" sz="3600" dirty="0">
                <a:solidFill>
                  <a:schemeClr val="tx1"/>
                </a:solidFill>
              </a:rPr>
              <a:t>() is used to get first element from the stream. </a:t>
            </a:r>
          </a:p>
          <a:p>
            <a:pPr algn="l"/>
            <a:endParaRPr lang="en-US" sz="3600" dirty="0">
              <a:solidFill>
                <a:schemeClr val="tx1"/>
              </a:solidFill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names4 =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28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Pankaj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Amit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Lisa</a:t>
            </a:r>
            <a:r>
              <a:rPr lang="ru-RU" altLang="ru-RU" sz="280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Optional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firstNameWithD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names4.filter(i -&gt; </a:t>
            </a:r>
            <a:r>
              <a:rPr lang="ru-RU" altLang="ru-RU" sz="2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altLang="ru-RU" sz="28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i.startsWith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"D"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findFirst</a:t>
            </a:r>
            <a:r>
              <a:rPr lang="ru-RU" altLang="ru-RU" sz="2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firstNameWithD.isPresent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()){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2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starting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D="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firstNameWithD.get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 </a:t>
            </a:r>
            <a: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28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altLang="ru-RU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ru-RU" sz="3600" dirty="0" err="1">
                <a:solidFill>
                  <a:srgbClr val="000000"/>
                </a:solidFill>
                <a:cs typeface="Courier New" panose="02070309020205020404" pitchFamily="49" charset="0"/>
              </a:rPr>
              <a:t>findFirst</a:t>
            </a:r>
            <a:r>
              <a:rPr lang="en-US" altLang="ru-RU" sz="3600" dirty="0">
                <a:solidFill>
                  <a:srgbClr val="000000"/>
                </a:solidFill>
                <a:cs typeface="Courier New" panose="02070309020205020404" pitchFamily="49" charset="0"/>
              </a:rPr>
              <a:t>() is a terminal operation, which means that, after the operation is performed, the stream pipeline is considered consumed, and can no longer be used.</a:t>
            </a:r>
            <a:endParaRPr lang="ru-RU" sz="3600" dirty="0">
              <a:solidFill>
                <a:schemeClr val="tx1"/>
              </a:solidFill>
            </a:endParaRPr>
          </a:p>
          <a:p>
            <a:pPr algn="l"/>
            <a:endParaRPr lang="ru-RU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60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collect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809312" cy="43204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/>
                </a:solidFill>
              </a:rPr>
              <a:t>collect() is used to get a Collection or Array from a java Stream.</a:t>
            </a:r>
          </a:p>
          <a:p>
            <a:pPr algn="l"/>
            <a:endParaRPr lang="en-US" sz="1600" dirty="0">
              <a:solidFill>
                <a:schemeClr val="tx1"/>
              </a:solidFill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intStream.collect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</a:t>
            </a:r>
            <a:r>
              <a:rPr lang="ru-RU" altLang="ru-RU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[1, 2, 3, 4]</a:t>
            </a:r>
            <a:b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Integer,Integer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intMap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ru-RU" altLang="ru-RU" sz="16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</a:t>
            </a:r>
            <a:r>
              <a:rPr lang="ru-RU" altLang="ru-RU" sz="1600" i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toMap</a:t>
            </a:r>
            <a:r>
              <a:rPr lang="ru-RU" altLang="ru-RU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 -&gt; 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 i -&gt; i+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intMap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{1=11, 2=12, 3=13, 4=14</a:t>
            </a:r>
            <a:r>
              <a:rPr lang="ru-RU" altLang="ru-RU" sz="1600" i="1" dirty="0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ru-RU" sz="1600" i="1" dirty="0" smtClean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1600" i="1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BlogPostType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BlogPost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postsPerType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posts.stream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groupingBy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BlogPost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getType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ru-RU" altLang="ru-RU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1600" dirty="0" smtClean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Stream.of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Collectors.joining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"_"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ru-RU" altLang="ru-RU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ru-RU" sz="1600" dirty="0">
                <a:solidFill>
                  <a:srgbClr val="000000"/>
                </a:solidFill>
                <a:cs typeface="Courier New" panose="02070309020205020404" pitchFamily="49" charset="0"/>
              </a:rPr>
              <a:t>collect() is a terminal operation, which means that, after the operation is performed, the stream pipeline is considered consumed, and can no longer be used.</a:t>
            </a:r>
            <a:endParaRPr lang="ru-RU" sz="1600" dirty="0">
              <a:solidFill>
                <a:schemeClr val="tx1"/>
              </a:solidFill>
            </a:endParaRPr>
          </a:p>
          <a:p>
            <a:pPr algn="l"/>
            <a:endParaRPr lang="ru-RU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07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Iterate:</a:t>
            </a:r>
          </a:p>
          <a:p>
            <a:pPr algn="l"/>
            <a:r>
              <a:rPr lang="en-US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20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n*n)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2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ru-RU" altLang="ru-RU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altLang="ru-RU" sz="20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ru-RU" sz="20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ru-RU" sz="2000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It is possible to have internal state with iterate</a:t>
            </a:r>
            <a:endParaRPr lang="en-US" altLang="ru-RU" sz="2000" dirty="0">
              <a:solidFill>
                <a:srgbClr val="000000"/>
              </a:solidFill>
              <a:latin typeface="+mj-lt"/>
              <a:cs typeface="Courier New" panose="02070309020205020404" pitchFamily="49" charset="0"/>
            </a:endParaRPr>
          </a:p>
          <a:p>
            <a:pPr algn="l"/>
            <a:r>
              <a:rPr lang="en-US" altLang="ru-RU" sz="2000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Nth Fibonacci number:</a:t>
            </a:r>
          </a:p>
          <a:p>
            <a:pPr algn="l"/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Stream.iterate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[]{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 p -&gt; </a:t>
            </a:r>
            <a:r>
              <a:rPr lang="ru-RU" altLang="ru-RU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[]{p[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p[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+ p[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]}) .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91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skip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findFirst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()[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lang="ru-RU" altLang="ru-RU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Generate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altLang="ru-RU" sz="2000" dirty="0">
                <a:solidFill>
                  <a:srgbClr val="000000"/>
                </a:solidFill>
                <a:cs typeface="Courier New" panose="02070309020205020404" pitchFamily="49" charset="0"/>
              </a:rPr>
              <a:t>It is </a:t>
            </a:r>
            <a:r>
              <a:rPr lang="en-US" altLang="ru-RU" sz="2000" dirty="0" smtClean="0">
                <a:solidFill>
                  <a:srgbClr val="000000"/>
                </a:solidFill>
                <a:cs typeface="Courier New" panose="02070309020205020404" pitchFamily="49" charset="0"/>
              </a:rPr>
              <a:t>not possible </a:t>
            </a:r>
            <a:r>
              <a:rPr lang="en-US" altLang="ru-RU" sz="2000" dirty="0">
                <a:solidFill>
                  <a:srgbClr val="000000"/>
                </a:solidFill>
                <a:cs typeface="Courier New" panose="02070309020205020404" pitchFamily="49" charset="0"/>
              </a:rPr>
              <a:t>to have internal state with iterate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2000" i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ru-RU" altLang="ru-RU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20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2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en-US" alt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Infinite streams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30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productList.parallelStream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product.getPrice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* 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anyMatch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lang="ru-RU" altLang="ru-RU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alt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Parallel </a:t>
            </a:r>
            <a:r>
              <a:rPr lang="en-US" dirty="0" smtClean="0"/>
              <a:t>streams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7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/>
              <a:t>Stream API best practices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340768"/>
            <a:ext cx="11665296" cy="39604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tx1"/>
                </a:solidFill>
              </a:rPr>
              <a:t>takeWhile</a:t>
            </a:r>
            <a:r>
              <a:rPr lang="en-US" sz="3600" dirty="0">
                <a:solidFill>
                  <a:schemeClr val="tx1"/>
                </a:solidFill>
              </a:rPr>
              <a:t>() is available only from JAVA 9, so there is no way to use break in streams</a:t>
            </a:r>
            <a:r>
              <a:rPr lang="en-US" sz="3600" dirty="0" smtClean="0">
                <a:solidFill>
                  <a:schemeClr val="tx1"/>
                </a:solidFill>
              </a:rPr>
              <a:t>. Try to avoid such cases.</a:t>
            </a:r>
            <a:endParaRPr lang="en-US" sz="3600" dirty="0">
              <a:solidFill>
                <a:schemeClr val="tx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Some operations are eager, so they will go through all elements.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Think twice before using parallel streams. Many </a:t>
            </a:r>
            <a:r>
              <a:rPr lang="en-US" sz="3600" dirty="0">
                <a:solidFill>
                  <a:schemeClr val="tx1"/>
                </a:solidFill>
              </a:rPr>
              <a:t>limitations exists for parallel streams. Use it very carefully and always read contract, otherwise do not use it all</a:t>
            </a:r>
            <a:r>
              <a:rPr lang="en-US" sz="3600" dirty="0" smtClean="0">
                <a:solidFill>
                  <a:schemeClr val="tx1"/>
                </a:solidFill>
              </a:rPr>
              <a:t>. </a:t>
            </a:r>
            <a:r>
              <a:rPr lang="en-US" sz="3600" dirty="0">
                <a:solidFill>
                  <a:schemeClr val="tx1"/>
                </a:solidFill>
              </a:rPr>
              <a:t>Do NOT use it if you do not understand how it works.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Avoid </a:t>
            </a:r>
            <a:r>
              <a:rPr lang="en-US" sz="3600" dirty="0">
                <a:solidFill>
                  <a:schemeClr val="tx1"/>
                </a:solidFill>
              </a:rPr>
              <a:t>side </a:t>
            </a:r>
            <a:r>
              <a:rPr lang="en-US" sz="3600" dirty="0" smtClean="0">
                <a:solidFill>
                  <a:schemeClr val="tx1"/>
                </a:solidFill>
              </a:rPr>
              <a:t>effects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Read contract and use stateless lambdas if it is required</a:t>
            </a:r>
            <a:endParaRPr lang="en-US" sz="3600" dirty="0">
              <a:solidFill>
                <a:schemeClr val="tx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ru-RU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54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12777"/>
            <a:ext cx="9144000" cy="48797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9376" y="2150305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Stabbing valve</a:t>
            </a:r>
            <a:endParaRPr lang="ru-RU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467708" y="2458040"/>
            <a:ext cx="1461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</a:t>
            </a:r>
            <a:r>
              <a:rPr lang="en-US" sz="1600" dirty="0" err="1"/>
              <a:t>oarse</a:t>
            </a:r>
            <a:r>
              <a:rPr lang="en-US" sz="1600" dirty="0"/>
              <a:t> mesh filter</a:t>
            </a:r>
            <a:endParaRPr lang="ru-RU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863752" y="3046313"/>
            <a:ext cx="117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Back-flow valve</a:t>
            </a:r>
            <a:endParaRPr lang="ru-RU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788678" y="1659568"/>
            <a:ext cx="2073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pressure-reducing regulator</a:t>
            </a:r>
          </a:p>
          <a:p>
            <a:r>
              <a:rPr lang="en-US" dirty="0"/>
              <a:t>with gauge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6384032" y="2288762"/>
            <a:ext cx="1173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Counter</a:t>
            </a:r>
            <a:endParaRPr lang="ru-RU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7032104" y="2702643"/>
            <a:ext cx="1173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Collector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73311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/>
              <a:t>Stream API best </a:t>
            </a:r>
            <a:r>
              <a:rPr lang="en-US" dirty="0" smtClean="0"/>
              <a:t>practices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Stream </a:t>
            </a:r>
            <a:r>
              <a:rPr lang="en-US" sz="3600" dirty="0">
                <a:solidFill>
                  <a:schemeClr val="tx1"/>
                </a:solidFill>
              </a:rPr>
              <a:t>is a tool. Sometimes it is good but sometimes bad. Use it wisely and prefer loops where they are better.  Do NOT use streams if it looks worse than loops.</a:t>
            </a:r>
          </a:p>
          <a:p>
            <a:pPr algn="l"/>
            <a:endParaRPr lang="en-US" sz="3600" dirty="0">
              <a:solidFill>
                <a:schemeClr val="tx1"/>
              </a:solidFill>
            </a:endParaRPr>
          </a:p>
          <a:p>
            <a:pPr algn="l"/>
            <a:r>
              <a:rPr lang="en-US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//BAD:</a:t>
            </a:r>
          </a:p>
          <a:p>
            <a:pPr algn="l"/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Pair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2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allFactorials</a:t>
            </a:r>
            <a:r>
              <a:rPr lang="ru-RU" altLang="ru-RU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Stream.iterate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ru-RU" altLang="ru-RU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Pair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(BigInteger.ONE, BigInteger.ONE),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x -&gt; </a:t>
            </a:r>
            <a:r>
              <a:rPr lang="ru-RU" altLang="ru-RU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Pair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x.num.add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(BigInteger.ONE),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x.value.multiply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x.num.add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(BigInteger.ONE))));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allFactorials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.filter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(x) -&gt;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x.num.equals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findAny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ru-RU" sz="2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//GOOD:</a:t>
            </a:r>
          </a:p>
          <a:p>
            <a:pPr algn="l"/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BigInteger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ru-RU" altLang="ru-RU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BigInteger.ONE;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ru-RU" altLang="ru-RU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2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ru-RU" altLang="ru-RU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&lt;=x; </a:t>
            </a:r>
            <a:r>
              <a:rPr lang="ru-RU" altLang="ru-RU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ru-RU" altLang="ru-RU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2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.multiply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BigInteger.valueOf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ru-RU" sz="2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ru-RU" sz="2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ru-RU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ru-RU" altLang="ru-RU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unctional</a:t>
            </a:r>
            <a:r>
              <a:rPr lang="en-US" altLang="ru-RU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altLang="ru-RU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1000 100 </a:t>
            </a:r>
            <a:r>
              <a:rPr lang="ru-RU" altLang="ru-RU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avgt</a:t>
            </a:r>
            <a:r>
              <a:rPr lang="ru-RU" altLang="ru-RU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 9748276,035 ± 222981,283 </a:t>
            </a:r>
            <a:r>
              <a:rPr lang="ru-RU" altLang="ru-RU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ns</a:t>
            </a:r>
            <a:r>
              <a:rPr lang="ru-RU" altLang="ru-RU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altLang="ru-RU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</a:t>
            </a:r>
            <a:r>
              <a:rPr lang="ru-RU" altLang="ru-RU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ru-RU" sz="2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ru-RU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ru-RU" altLang="ru-RU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raditional</a:t>
            </a:r>
            <a:r>
              <a:rPr lang="en-US" altLang="ru-RU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1000 100 </a:t>
            </a:r>
            <a:r>
              <a:rPr lang="ru-RU" altLang="ru-RU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avgt</a:t>
            </a:r>
            <a:r>
              <a:rPr lang="ru-RU" altLang="ru-RU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 6360620,309 ± 135236,735 </a:t>
            </a:r>
            <a:r>
              <a:rPr lang="ru-RU" altLang="ru-RU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ns</a:t>
            </a:r>
            <a:r>
              <a:rPr lang="ru-RU" altLang="ru-RU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altLang="ru-RU" sz="2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</a:t>
            </a:r>
            <a:r>
              <a:rPr lang="ru-RU" altLang="ru-RU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/>
            <a:endParaRPr lang="ru-RU" sz="22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4005064"/>
            <a:ext cx="3227512" cy="242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/>
              <a:t>Stream API best </a:t>
            </a:r>
            <a:r>
              <a:rPr lang="en-US" dirty="0" smtClean="0"/>
              <a:t>practices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324036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One stream method call per line. This will make stream operations like map, filter and collect easily recognizable. 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3600" i="1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BAD CODE: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strings.stream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 -&gt;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s.length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&gt; 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 -&gt;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s.substring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</a:t>
            </a:r>
            <a:r>
              <a:rPr lang="ru-RU" altLang="ru-RU" sz="3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GOOD CODE: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strings.stream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 -&gt;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s.length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&gt; 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 -&gt;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s.substring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</a:t>
            </a:r>
            <a:r>
              <a:rPr lang="ru-RU" altLang="ru-RU" sz="3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3600" dirty="0">
              <a:solidFill>
                <a:schemeClr val="tx1"/>
              </a:solidFill>
            </a:endParaRPr>
          </a:p>
          <a:p>
            <a:pPr algn="l"/>
            <a:endParaRPr lang="ru-RU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09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/>
              <a:t>Stream API best </a:t>
            </a:r>
            <a:r>
              <a:rPr lang="en-US" dirty="0" smtClean="0"/>
              <a:t>practices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2592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Prefer method references to lambdas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3600" i="1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AVOID: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strings.stream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 -&gt;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s.length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PREFER: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strings.stream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ru-RU" altLang="ru-RU" sz="3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ru-RU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1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/>
              <a:t>Stream API best </a:t>
            </a:r>
            <a:r>
              <a:rPr lang="en-US" dirty="0" smtClean="0"/>
              <a:t>practices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3600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Use </a:t>
            </a:r>
            <a:r>
              <a:rPr lang="en-US" sz="1900" dirty="0" err="1">
                <a:solidFill>
                  <a:schemeClr val="tx1"/>
                </a:solidFill>
              </a:rPr>
              <a:t>IntStream</a:t>
            </a:r>
            <a:r>
              <a:rPr lang="en-US" sz="1900" dirty="0">
                <a:solidFill>
                  <a:schemeClr val="tx1"/>
                </a:solidFill>
              </a:rPr>
              <a:t>, </a:t>
            </a:r>
            <a:r>
              <a:rPr lang="en-US" sz="1900" dirty="0" err="1">
                <a:solidFill>
                  <a:schemeClr val="tx1"/>
                </a:solidFill>
              </a:rPr>
              <a:t>LongStream</a:t>
            </a:r>
            <a:r>
              <a:rPr lang="en-US" sz="1900" dirty="0">
                <a:solidFill>
                  <a:schemeClr val="tx1"/>
                </a:solidFill>
              </a:rPr>
              <a:t> and </a:t>
            </a:r>
            <a:r>
              <a:rPr lang="en-US" sz="1900" dirty="0" err="1">
                <a:solidFill>
                  <a:schemeClr val="tx1"/>
                </a:solidFill>
              </a:rPr>
              <a:t>DoubleStream</a:t>
            </a:r>
            <a:r>
              <a:rPr lang="en-US" sz="1900" dirty="0">
                <a:solidFill>
                  <a:schemeClr val="tx1"/>
                </a:solidFill>
              </a:rPr>
              <a:t> when working with primitive types. They are faster (they avoid boxing) and easier to use (they add useful methods like sum). 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1900" i="1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9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9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ru-RU" altLang="ru-RU" sz="1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9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ru-RU" altLang="ru-RU" sz="1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9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baz</a:t>
            </a:r>
            <a:r>
              <a:rPr lang="ru-RU" altLang="ru-RU" sz="1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ru-RU" altLang="ru-RU" sz="1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averageLength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mapToInt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summaryStatistics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getAverage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altLang="ru-RU" sz="1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900" dirty="0">
                <a:solidFill>
                  <a:schemeClr val="tx1"/>
                </a:solidFill>
              </a:rPr>
              <a:t>Use </a:t>
            </a:r>
            <a:r>
              <a:rPr lang="en-US" sz="19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mapTo</a:t>
            </a:r>
            <a:r>
              <a:rPr lang="en-US" sz="1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9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Int|Long|Double</a:t>
            </a:r>
            <a:r>
              <a:rPr lang="en-US" sz="1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900" dirty="0" smtClean="0">
                <a:solidFill>
                  <a:schemeClr val="tx1"/>
                </a:solidFill>
              </a:rPr>
              <a:t>and </a:t>
            </a:r>
            <a:r>
              <a:rPr lang="en-US" sz="19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mapToObj</a:t>
            </a:r>
            <a:r>
              <a:rPr lang="en-US" sz="1900" dirty="0">
                <a:solidFill>
                  <a:schemeClr val="tx1"/>
                </a:solidFill>
              </a:rPr>
              <a:t> to convert between a stream and a specialized primitive stream. </a:t>
            </a:r>
          </a:p>
          <a:p>
            <a:pPr algn="l"/>
            <a:endParaRPr lang="ru-RU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37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/>
              <a:t>Stream API best </a:t>
            </a:r>
            <a:r>
              <a:rPr lang="en-US" dirty="0" smtClean="0"/>
              <a:t>practices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learn about static helper methods exposed by specialized stream classes: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ru-RU" sz="3600" i="1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0 1 2 3 4 5 6 7 8 9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IntStream.</a:t>
            </a:r>
            <a:r>
              <a:rPr lang="ru-RU" altLang="ru-RU" sz="3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3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 2 4 8 16 32 64 128 256 512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IntStream.</a:t>
            </a:r>
            <a:r>
              <a:rPr lang="ru-RU" altLang="ru-RU" sz="3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-&gt; 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*i)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3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-376368599 2112239618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just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IntStream.</a:t>
            </a:r>
            <a:r>
              <a:rPr lang="ru-RU" altLang="ru-RU" sz="3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nextInt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3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-1134353240 2007034835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int's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more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idiomatic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way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random.ints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3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altLang="ru-RU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0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to read</a:t>
            </a:r>
            <a:endParaRPr lang="ru-RU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18473" y="5445224"/>
            <a:ext cx="11163927" cy="11695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1400" dirty="0">
                <a:latin typeface="Arial" panose="020B0604020202020204" pitchFamily="34" charset="0"/>
                <a:hlinkClick r:id="rId2"/>
              </a:rPr>
              <a:t>https://www.google.com/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1400" dirty="0">
                <a:latin typeface="Arial" panose="020B0604020202020204" pitchFamily="34" charset="0"/>
                <a:hlinkClick r:id="rId3"/>
              </a:rPr>
              <a:t>https://</a:t>
            </a:r>
            <a:r>
              <a:rPr lang="en-US" altLang="ru-RU" sz="1400" dirty="0" smtClean="0">
                <a:latin typeface="Arial" panose="020B0604020202020204" pitchFamily="34" charset="0"/>
                <a:hlinkClick r:id="rId3"/>
              </a:rPr>
              <a:t>www.oracle.com/technetwork/articles/java/ma14-java-se-8-streams-2177646.html</a:t>
            </a:r>
            <a:endParaRPr lang="en-US" altLang="ru-RU" sz="1400" dirty="0" smtClean="0"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1400" dirty="0">
                <a:latin typeface="Arial" panose="020B0604020202020204" pitchFamily="34" charset="0"/>
                <a:hlinkClick r:id="rId4"/>
              </a:rPr>
              <a:t>https://</a:t>
            </a:r>
            <a:r>
              <a:rPr lang="en-US" altLang="ru-RU" sz="1400" dirty="0" smtClean="0">
                <a:latin typeface="Arial" panose="020B0604020202020204" pitchFamily="34" charset="0"/>
                <a:hlinkClick r:id="rId4"/>
              </a:rPr>
              <a:t>www.oracle.com/technetwork/articles/java/architect-streams-pt2-2227132.html</a:t>
            </a:r>
            <a:endParaRPr lang="en-US" altLang="ru-RU" sz="1400" dirty="0" smtClean="0"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ru-RU" sz="1400" dirty="0" smtClean="0"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1400" dirty="0">
                <a:latin typeface="Arial" panose="020B0604020202020204" pitchFamily="34" charset="0"/>
                <a:hlinkClick r:id="rId5"/>
              </a:rPr>
              <a:t>http://</a:t>
            </a:r>
            <a:r>
              <a:rPr lang="en-US" altLang="ru-RU" sz="1400" dirty="0" smtClean="0">
                <a:latin typeface="Arial" panose="020B0604020202020204" pitchFamily="34" charset="0"/>
                <a:hlinkClick r:id="rId5"/>
              </a:rPr>
              <a:t>gee.cs.oswego.edu/dl/html/StreamParallelGuidance.html</a:t>
            </a:r>
            <a:r>
              <a:rPr lang="en-US" altLang="ru-RU" sz="1400" dirty="0" smtClean="0">
                <a:latin typeface="Arial" panose="020B0604020202020204" pitchFamily="34" charset="0"/>
              </a:rPr>
              <a:t> *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08" y="1484786"/>
            <a:ext cx="2349319" cy="3528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" t="2403" r="2857" b="2805"/>
          <a:stretch/>
        </p:blipFill>
        <p:spPr>
          <a:xfrm>
            <a:off x="1991544" y="1484785"/>
            <a:ext cx="2376264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7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9576" y="1988840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ru-RU" alt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altLang="ru-RU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9" y="1124744"/>
            <a:ext cx="15525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0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Intermediate operations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919537" y="1921187"/>
            <a:ext cx="418255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block.squash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ru-RU" altLang="ru-RU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2105853"/>
            <a:ext cx="3962028" cy="417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0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/>
              <a:t>Intermediate operations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4001" y="1196752"/>
            <a:ext cx="6250429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block.getColor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!= YELLOW)</a:t>
            </a:r>
            <a:endParaRPr lang="ru-RU" altLang="ru-RU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916833"/>
            <a:ext cx="3960440" cy="448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9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Terminal operations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919537" y="1331476"/>
            <a:ext cx="500970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block.display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ru-RU" altLang="ru-RU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2204864"/>
            <a:ext cx="42862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3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Make pipeline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775520" y="1340769"/>
            <a:ext cx="5769528" cy="11695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blocks.stream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block.squash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block.getColor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!= YELLOW)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block.display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ru-RU" altLang="ru-RU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392" y="836712"/>
            <a:ext cx="2212609" cy="587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Add one more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775520" y="1740877"/>
            <a:ext cx="3631122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peek(counter::increment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altLang="ru-RU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60" y="1844825"/>
            <a:ext cx="41148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0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16443</TotalTime>
  <Words>1048</Words>
  <Application>Microsoft Office PowerPoint</Application>
  <PresentationFormat>Widescreen</PresentationFormat>
  <Paragraphs>202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Courier New</vt:lpstr>
      <vt:lpstr>Тема Office</vt:lpstr>
      <vt:lpstr>Stream API</vt:lpstr>
      <vt:lpstr>Stream API</vt:lpstr>
      <vt:lpstr>What is it?</vt:lpstr>
      <vt:lpstr>Sources</vt:lpstr>
      <vt:lpstr>Intermediate operations</vt:lpstr>
      <vt:lpstr>Intermediate operations</vt:lpstr>
      <vt:lpstr>Terminal operations</vt:lpstr>
      <vt:lpstr>Make pipeline</vt:lpstr>
      <vt:lpstr>Add one more</vt:lpstr>
      <vt:lpstr>Rebuild the pipeline</vt:lpstr>
      <vt:lpstr>Overview</vt:lpstr>
      <vt:lpstr>Conclusion:</vt:lpstr>
      <vt:lpstr>Stream creation</vt:lpstr>
      <vt:lpstr>Operations</vt:lpstr>
      <vt:lpstr>filter</vt:lpstr>
      <vt:lpstr>map</vt:lpstr>
      <vt:lpstr>sorted</vt:lpstr>
      <vt:lpstr>flatMap</vt:lpstr>
      <vt:lpstr>flatMap</vt:lpstr>
      <vt:lpstr>peek</vt:lpstr>
      <vt:lpstr>forEach</vt:lpstr>
      <vt:lpstr>reduce</vt:lpstr>
      <vt:lpstr>count</vt:lpstr>
      <vt:lpstr>match</vt:lpstr>
      <vt:lpstr>findFirst</vt:lpstr>
      <vt:lpstr>collect</vt:lpstr>
      <vt:lpstr>Infinite streams</vt:lpstr>
      <vt:lpstr>Parallel streams</vt:lpstr>
      <vt:lpstr>Stream API best practices</vt:lpstr>
      <vt:lpstr>Stream API best practices</vt:lpstr>
      <vt:lpstr>Stream API best practices</vt:lpstr>
      <vt:lpstr>Stream API best practices</vt:lpstr>
      <vt:lpstr>Stream API best practices</vt:lpstr>
      <vt:lpstr>Stream API best practices</vt:lpstr>
      <vt:lpstr>What else to read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Lambdas</dc:title>
  <cp:lastModifiedBy>Martynichev, Alexandr *Tieto*</cp:lastModifiedBy>
  <cp:revision>60</cp:revision>
  <dcterms:modified xsi:type="dcterms:W3CDTF">2018-10-14T13:45:53Z</dcterms:modified>
</cp:coreProperties>
</file>